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MOV" ContentType="video/unknown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0" r:id="rId3"/>
    <p:sldId id="261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86" autoAdjust="0"/>
  </p:normalViewPr>
  <p:slideViewPr>
    <p:cSldViewPr>
      <p:cViewPr>
        <p:scale>
          <a:sx n="95" d="100"/>
          <a:sy n="95" d="100"/>
        </p:scale>
        <p:origin x="-2010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320"/>
      <c:depthPercent val="10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91214791144561"/>
          <c:y val="0.11575976164794136"/>
          <c:w val="0.8914948841632292"/>
          <c:h val="0.8823464252180249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dPt>
            <c:idx val="0"/>
            <c:bubble3D val="0"/>
            <c:explosion val="7"/>
            <c:spPr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  <a:latin typeface="Arial Black" pitchFamily="34" charset="0"/>
                      </a:defRPr>
                    </a:pPr>
                    <a:r>
                      <a:rPr lang="en-US" sz="800" dirty="0">
                        <a:solidFill>
                          <a:schemeClr val="bg1"/>
                        </a:solidFill>
                      </a:rPr>
                      <a:t>PRIZE MONEY TO WINNERS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
</a:t>
                    </a:r>
                    <a:r>
                      <a:rPr lang="en-US" sz="1600" dirty="0">
                        <a:solidFill>
                          <a:schemeClr val="bg1"/>
                        </a:solidFill>
                      </a:rPr>
                      <a:t>50%</a:t>
                    </a:r>
                  </a:p>
                </c:rich>
              </c:tx>
              <c:spPr/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1640902792376741"/>
                  <c:y val="-0.15873717772208396"/>
                </c:manualLayout>
              </c:layout>
              <c:tx>
                <c:rich>
                  <a:bodyPr/>
                  <a:lstStyle/>
                  <a:p>
                    <a:pPr>
                      <a:defRPr sz="900" b="1">
                        <a:solidFill>
                          <a:schemeClr val="bg1"/>
                        </a:solidFill>
                        <a:latin typeface="Arial Black" pitchFamily="34" charset="0"/>
                      </a:defRPr>
                    </a:pPr>
                    <a:r>
                      <a:rPr lang="en-US" sz="800" dirty="0">
                        <a:solidFill>
                          <a:schemeClr val="bg1"/>
                        </a:solidFill>
                      </a:rPr>
                      <a:t>OPERATIONAL </a:t>
                    </a:r>
                    <a:endParaRPr lang="en-US" sz="800" dirty="0" smtClean="0">
                      <a:solidFill>
                        <a:schemeClr val="bg1"/>
                      </a:solidFill>
                    </a:endParaRPr>
                  </a:p>
                  <a:p>
                    <a:pPr>
                      <a:defRPr sz="900" b="1">
                        <a:solidFill>
                          <a:schemeClr val="bg1"/>
                        </a:solidFill>
                        <a:latin typeface="Arial Black" pitchFamily="34" charset="0"/>
                      </a:defRPr>
                    </a:pPr>
                    <a:r>
                      <a:rPr lang="en-US" sz="800" dirty="0" smtClean="0">
                        <a:solidFill>
                          <a:schemeClr val="bg1"/>
                        </a:solidFill>
                      </a:rPr>
                      <a:t>BUDGET</a:t>
                    </a:r>
                    <a:r>
                      <a:rPr lang="en-US" sz="800" dirty="0">
                        <a:solidFill>
                          <a:schemeClr val="bg1"/>
                        </a:solidFill>
                      </a:rPr>
                      <a:t>
</a:t>
                    </a:r>
                    <a:r>
                      <a:rPr lang="en-US" sz="1600" dirty="0" smtClean="0">
                        <a:solidFill>
                          <a:schemeClr val="bg1"/>
                        </a:solidFill>
                      </a:rPr>
                      <a:t>8%</a:t>
                    </a:r>
                    <a:endParaRPr lang="en-US" sz="1600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delete val="1"/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  <a:latin typeface="Arial Black" pitchFamily="34" charset="0"/>
                      </a:defRPr>
                    </a:pPr>
                    <a:r>
                      <a:rPr lang="en-US" sz="800" dirty="0" smtClean="0">
                        <a:solidFill>
                          <a:schemeClr val="bg1"/>
                        </a:solidFill>
                      </a:rPr>
                      <a:t>VERTICAL AND URBAN FARM PROJECTS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
</a:t>
                    </a:r>
                    <a:r>
                      <a:rPr lang="en-US" sz="1800" dirty="0">
                        <a:solidFill>
                          <a:schemeClr val="bg1"/>
                        </a:solidFill>
                      </a:rPr>
                      <a:t>40%</a:t>
                    </a:r>
                  </a:p>
                </c:rich>
              </c:tx>
              <c:spPr/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7.1817859185366525E-2"/>
                  <c:y val="-8.9411183651115111E-2"/>
                </c:manualLayout>
              </c:layout>
              <c:tx>
                <c:rich>
                  <a:bodyPr/>
                  <a:lstStyle/>
                  <a:p>
                    <a:pPr>
                      <a:defRPr sz="900" b="1">
                        <a:solidFill>
                          <a:srgbClr val="92D050"/>
                        </a:solidFill>
                        <a:latin typeface="Arial Black" pitchFamily="34" charset="0"/>
                      </a:defRPr>
                    </a:pPr>
                    <a:r>
                      <a:rPr lang="en-US" sz="900" dirty="0">
                        <a:solidFill>
                          <a:srgbClr val="92D050"/>
                        </a:solidFill>
                      </a:rPr>
                      <a:t>UNIVERSITY SCHOLARSHIPS
2%</a:t>
                    </a:r>
                    <a:endParaRPr lang="en-US" sz="900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delete val="1"/>
            </c:dLbl>
            <c:txPr>
              <a:bodyPr/>
              <a:lstStyle/>
              <a:p>
                <a:pPr>
                  <a:defRPr b="1">
                    <a:solidFill>
                      <a:srgbClr val="92D050"/>
                    </a:solidFill>
                    <a:latin typeface="Arial Black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22225">
                  <a:solidFill>
                    <a:srgbClr val="92D050"/>
                  </a:solidFill>
                </a:ln>
              </c:spPr>
            </c:leaderLines>
          </c:dLbls>
          <c:cat>
            <c:strRef>
              <c:f>Sheet1!$A$2:$A$7</c:f>
              <c:strCache>
                <c:ptCount val="6"/>
                <c:pt idx="0">
                  <c:v>PRIZE MONEY TO WINNERS</c:v>
                </c:pt>
                <c:pt idx="1">
                  <c:v>OPERATIONAL BUDGET</c:v>
                </c:pt>
                <c:pt idx="2">
                  <c:v>SURPLUS REVENUES</c:v>
                </c:pt>
                <c:pt idx="3">
                  <c:v>VERTICAL AND URBAN FARM PROJECTS</c:v>
                </c:pt>
                <c:pt idx="4">
                  <c:v>UNIVERSITY SCHOLARSHIPS</c:v>
                </c:pt>
                <c:pt idx="5">
                  <c:v>K-12 RENEWABLE ENERGY EDUCATION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</c:v>
                </c:pt>
                <c:pt idx="1">
                  <c:v>0.08</c:v>
                </c:pt>
                <c:pt idx="2">
                  <c:v>0</c:v>
                </c:pt>
                <c:pt idx="3">
                  <c:v>0.4</c:v>
                </c:pt>
                <c:pt idx="4">
                  <c:v>0.02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ln>
          <a:noFill/>
        </a:ln>
        <a:scene3d>
          <a:camera prst="orthographicFront"/>
          <a:lightRig rig="threePt" dir="t"/>
        </a:scene3d>
        <a:sp3d prstMaterial="dkEdge"/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6378CD-149E-46CF-A8FB-8084FB6218B0}" type="doc">
      <dgm:prSet loTypeId="urn:microsoft.com/office/officeart/2005/8/layout/process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2B74BF-98EB-4557-ACE4-CBDF1100B85D}">
      <dgm:prSet phldrT="[Text]"/>
      <dgm:spPr>
        <a:solidFill>
          <a:srgbClr val="0066FF"/>
        </a:solidFill>
        <a:effectLst/>
      </dgm:spPr>
      <dgm:t>
        <a:bodyPr/>
        <a:lstStyle/>
        <a:p>
          <a:r>
            <a:rPr lang="en-US" b="1" dirty="0" smtClean="0"/>
            <a:t>GET AT LEAST 20 MILLION MEMBERS ON OUR ONLINE NETWORK “GREENBAY”</a:t>
          </a:r>
          <a:endParaRPr lang="en-US" b="1" dirty="0"/>
        </a:p>
      </dgm:t>
    </dgm:pt>
    <dgm:pt modelId="{B83F903D-327F-4521-8150-4885275957C5}" type="parTrans" cxnId="{55B84950-D4F3-4448-AD05-F8E59B7C3B6B}">
      <dgm:prSet/>
      <dgm:spPr/>
      <dgm:t>
        <a:bodyPr/>
        <a:lstStyle/>
        <a:p>
          <a:endParaRPr lang="en-US"/>
        </a:p>
      </dgm:t>
    </dgm:pt>
    <dgm:pt modelId="{21570441-D450-4551-9F41-395F021B5095}" type="sibTrans" cxnId="{55B84950-D4F3-4448-AD05-F8E59B7C3B6B}">
      <dgm:prSet/>
      <dgm:spPr/>
      <dgm:t>
        <a:bodyPr/>
        <a:lstStyle/>
        <a:p>
          <a:endParaRPr lang="en-US"/>
        </a:p>
      </dgm:t>
    </dgm:pt>
    <dgm:pt modelId="{A76E6B1E-E5B1-419A-B6D6-538637064360}">
      <dgm:prSet phldrT="[Text]"/>
      <dgm:spPr>
        <a:solidFill>
          <a:srgbClr val="4BD0FF"/>
        </a:solidFill>
        <a:effectLst/>
      </dgm:spPr>
      <dgm:t>
        <a:bodyPr/>
        <a:lstStyle/>
        <a:p>
          <a:r>
            <a:rPr lang="en-US" b="1" dirty="0" smtClean="0"/>
            <a:t>TO OBTAIN AT LEAST $1 BILLION A YEAR, SELL $200 LOTTERIES TO AT LEAST 5 MILLION “GREENBAY” MEMBERS EACH YEAR</a:t>
          </a:r>
          <a:endParaRPr lang="en-US" b="1" dirty="0"/>
        </a:p>
      </dgm:t>
    </dgm:pt>
    <dgm:pt modelId="{BFFDC081-74CE-412B-B826-CCA946E6B2D6}" type="parTrans" cxnId="{7D416EB6-213F-44D2-AF95-677834F994C6}">
      <dgm:prSet/>
      <dgm:spPr/>
      <dgm:t>
        <a:bodyPr/>
        <a:lstStyle/>
        <a:p>
          <a:endParaRPr lang="en-US"/>
        </a:p>
      </dgm:t>
    </dgm:pt>
    <dgm:pt modelId="{61D6B900-13A0-4E7C-A99A-6ECD1312C296}" type="sibTrans" cxnId="{7D416EB6-213F-44D2-AF95-677834F994C6}">
      <dgm:prSet/>
      <dgm:spPr/>
      <dgm:t>
        <a:bodyPr/>
        <a:lstStyle/>
        <a:p>
          <a:endParaRPr lang="en-US"/>
        </a:p>
      </dgm:t>
    </dgm:pt>
    <dgm:pt modelId="{2C59BD43-916D-40FB-AE8D-FA8D45BBE0F1}">
      <dgm:prSet phldrT="[Text]"/>
      <dgm:spPr>
        <a:solidFill>
          <a:srgbClr val="009A46"/>
        </a:solidFill>
        <a:effectLst/>
      </dgm:spPr>
      <dgm:t>
        <a:bodyPr/>
        <a:lstStyle/>
        <a:p>
          <a:r>
            <a:rPr lang="en-US" b="1" dirty="0" smtClean="0"/>
            <a:t>EACH MEMBER ENTERING THE LOTTERY FOR A GIVEN YEAR HAS 1 IN 2000 CHANCE TO WIN $200,000</a:t>
          </a:r>
          <a:endParaRPr lang="en-US" b="1" dirty="0"/>
        </a:p>
      </dgm:t>
    </dgm:pt>
    <dgm:pt modelId="{7A725B2E-2F6F-4ABE-B606-E6CA7A48A21E}" type="parTrans" cxnId="{42146466-D8E5-4A04-BF16-395901647C4A}">
      <dgm:prSet/>
      <dgm:spPr/>
      <dgm:t>
        <a:bodyPr/>
        <a:lstStyle/>
        <a:p>
          <a:endParaRPr lang="en-US"/>
        </a:p>
      </dgm:t>
    </dgm:pt>
    <dgm:pt modelId="{BADD8959-7099-4A1A-98B6-006EE6E1CF8D}" type="sibTrans" cxnId="{42146466-D8E5-4A04-BF16-395901647C4A}">
      <dgm:prSet/>
      <dgm:spPr/>
      <dgm:t>
        <a:bodyPr/>
        <a:lstStyle/>
        <a:p>
          <a:endParaRPr lang="en-US"/>
        </a:p>
      </dgm:t>
    </dgm:pt>
    <dgm:pt modelId="{E451E963-C079-4BDE-872D-7746588C05F5}">
      <dgm:prSet phldrT="[Text]"/>
      <dgm:spPr>
        <a:solidFill>
          <a:srgbClr val="7CD749"/>
        </a:solidFill>
        <a:effectLst/>
      </dgm:spPr>
      <dgm:t>
        <a:bodyPr/>
        <a:lstStyle/>
        <a:p>
          <a:r>
            <a:rPr lang="en-US" b="1" dirty="0" smtClean="0"/>
            <a:t>50% OF THE LOTTERY INCOME GOES TO PRIZE WINNERS, AND THE REST BE USED TO FULFILL OUR MISSION</a:t>
          </a:r>
          <a:endParaRPr lang="en-US" b="1" dirty="0"/>
        </a:p>
      </dgm:t>
    </dgm:pt>
    <dgm:pt modelId="{F5AF1610-6549-4087-A3FB-5ED7B61C8AD9}" type="parTrans" cxnId="{D40513EB-AA9B-4364-B830-F146023FD681}">
      <dgm:prSet/>
      <dgm:spPr/>
      <dgm:t>
        <a:bodyPr/>
        <a:lstStyle/>
        <a:p>
          <a:endParaRPr lang="en-US"/>
        </a:p>
      </dgm:t>
    </dgm:pt>
    <dgm:pt modelId="{5F21E8C2-C0BF-44C3-ACE2-172FC47CEA2D}" type="sibTrans" cxnId="{D40513EB-AA9B-4364-B830-F146023FD681}">
      <dgm:prSet/>
      <dgm:spPr/>
      <dgm:t>
        <a:bodyPr/>
        <a:lstStyle/>
        <a:p>
          <a:endParaRPr lang="en-US"/>
        </a:p>
      </dgm:t>
    </dgm:pt>
    <dgm:pt modelId="{A76C70F3-4FB4-4A70-A641-27CC363D081E}" type="pres">
      <dgm:prSet presAssocID="{976378CD-149E-46CF-A8FB-8084FB6218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AEB194-03AD-4495-8E06-F30DC8B0A8CF}" type="pres">
      <dgm:prSet presAssocID="{E451E963-C079-4BDE-872D-7746588C05F5}" presName="boxAndChildren" presStyleCnt="0"/>
      <dgm:spPr/>
    </dgm:pt>
    <dgm:pt modelId="{F3A6D7A5-40E0-433B-85F1-AC713521CECA}" type="pres">
      <dgm:prSet presAssocID="{E451E963-C079-4BDE-872D-7746588C05F5}" presName="parentTextBox" presStyleLbl="node1" presStyleIdx="0" presStyleCnt="4"/>
      <dgm:spPr/>
      <dgm:t>
        <a:bodyPr/>
        <a:lstStyle/>
        <a:p>
          <a:endParaRPr lang="en-US"/>
        </a:p>
      </dgm:t>
    </dgm:pt>
    <dgm:pt modelId="{EDCF80AF-4F6A-4290-9E89-4DABC6BA82FC}" type="pres">
      <dgm:prSet presAssocID="{BADD8959-7099-4A1A-98B6-006EE6E1CF8D}" presName="sp" presStyleCnt="0"/>
      <dgm:spPr/>
    </dgm:pt>
    <dgm:pt modelId="{BAA75C75-536A-4135-A995-8D13F2C5AE4A}" type="pres">
      <dgm:prSet presAssocID="{2C59BD43-916D-40FB-AE8D-FA8D45BBE0F1}" presName="arrowAndChildren" presStyleCnt="0"/>
      <dgm:spPr/>
    </dgm:pt>
    <dgm:pt modelId="{ECED0927-2AB4-410F-B10B-D56232EF8595}" type="pres">
      <dgm:prSet presAssocID="{2C59BD43-916D-40FB-AE8D-FA8D45BBE0F1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3B8F67EA-3A1E-4E50-8ADE-589CE71C285B}" type="pres">
      <dgm:prSet presAssocID="{61D6B900-13A0-4E7C-A99A-6ECD1312C296}" presName="sp" presStyleCnt="0"/>
      <dgm:spPr/>
    </dgm:pt>
    <dgm:pt modelId="{C7A19099-2E7E-4819-A905-43D958A9F2AF}" type="pres">
      <dgm:prSet presAssocID="{A76E6B1E-E5B1-419A-B6D6-538637064360}" presName="arrowAndChildren" presStyleCnt="0"/>
      <dgm:spPr/>
    </dgm:pt>
    <dgm:pt modelId="{897C9C0A-3EF5-432B-A200-CB1DAFE58DC2}" type="pres">
      <dgm:prSet presAssocID="{A76E6B1E-E5B1-419A-B6D6-538637064360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665FCAAB-3489-41B5-A5A3-4963B272E982}" type="pres">
      <dgm:prSet presAssocID="{21570441-D450-4551-9F41-395F021B5095}" presName="sp" presStyleCnt="0"/>
      <dgm:spPr/>
    </dgm:pt>
    <dgm:pt modelId="{2840B244-4A4B-4BE1-8DE3-0F1CDEA6DF87}" type="pres">
      <dgm:prSet presAssocID="{842B74BF-98EB-4557-ACE4-CBDF1100B85D}" presName="arrowAndChildren" presStyleCnt="0"/>
      <dgm:spPr/>
    </dgm:pt>
    <dgm:pt modelId="{01A77227-675C-49C9-A2EF-AC42481DB633}" type="pres">
      <dgm:prSet presAssocID="{842B74BF-98EB-4557-ACE4-CBDF1100B85D}" presName="parentTextArrow" presStyleLbl="node1" presStyleIdx="3" presStyleCnt="4" custLinFactNeighborX="1316"/>
      <dgm:spPr/>
      <dgm:t>
        <a:bodyPr/>
        <a:lstStyle/>
        <a:p>
          <a:endParaRPr lang="en-US"/>
        </a:p>
      </dgm:t>
    </dgm:pt>
  </dgm:ptLst>
  <dgm:cxnLst>
    <dgm:cxn modelId="{2A109B4A-00D4-41EB-8781-AEA75DA63BE1}" type="presOf" srcId="{E451E963-C079-4BDE-872D-7746588C05F5}" destId="{F3A6D7A5-40E0-433B-85F1-AC713521CECA}" srcOrd="0" destOrd="0" presId="urn:microsoft.com/office/officeart/2005/8/layout/process4"/>
    <dgm:cxn modelId="{42146466-D8E5-4A04-BF16-395901647C4A}" srcId="{976378CD-149E-46CF-A8FB-8084FB6218B0}" destId="{2C59BD43-916D-40FB-AE8D-FA8D45BBE0F1}" srcOrd="2" destOrd="0" parTransId="{7A725B2E-2F6F-4ABE-B606-E6CA7A48A21E}" sibTransId="{BADD8959-7099-4A1A-98B6-006EE6E1CF8D}"/>
    <dgm:cxn modelId="{79678D4F-20D8-410F-AC83-47ADE4A1B952}" type="presOf" srcId="{842B74BF-98EB-4557-ACE4-CBDF1100B85D}" destId="{01A77227-675C-49C9-A2EF-AC42481DB633}" srcOrd="0" destOrd="0" presId="urn:microsoft.com/office/officeart/2005/8/layout/process4"/>
    <dgm:cxn modelId="{1AFD76B4-F155-465B-96ED-7A198FFD720E}" type="presOf" srcId="{A76E6B1E-E5B1-419A-B6D6-538637064360}" destId="{897C9C0A-3EF5-432B-A200-CB1DAFE58DC2}" srcOrd="0" destOrd="0" presId="urn:microsoft.com/office/officeart/2005/8/layout/process4"/>
    <dgm:cxn modelId="{7D59F2CB-3181-4732-8F42-D799B1F8FF80}" type="presOf" srcId="{2C59BD43-916D-40FB-AE8D-FA8D45BBE0F1}" destId="{ECED0927-2AB4-410F-B10B-D56232EF8595}" srcOrd="0" destOrd="0" presId="urn:microsoft.com/office/officeart/2005/8/layout/process4"/>
    <dgm:cxn modelId="{D40513EB-AA9B-4364-B830-F146023FD681}" srcId="{976378CD-149E-46CF-A8FB-8084FB6218B0}" destId="{E451E963-C079-4BDE-872D-7746588C05F5}" srcOrd="3" destOrd="0" parTransId="{F5AF1610-6549-4087-A3FB-5ED7B61C8AD9}" sibTransId="{5F21E8C2-C0BF-44C3-ACE2-172FC47CEA2D}"/>
    <dgm:cxn modelId="{32EE1724-4B55-4665-8BE1-B779CB8EFD75}" type="presOf" srcId="{976378CD-149E-46CF-A8FB-8084FB6218B0}" destId="{A76C70F3-4FB4-4A70-A641-27CC363D081E}" srcOrd="0" destOrd="0" presId="urn:microsoft.com/office/officeart/2005/8/layout/process4"/>
    <dgm:cxn modelId="{55B84950-D4F3-4448-AD05-F8E59B7C3B6B}" srcId="{976378CD-149E-46CF-A8FB-8084FB6218B0}" destId="{842B74BF-98EB-4557-ACE4-CBDF1100B85D}" srcOrd="0" destOrd="0" parTransId="{B83F903D-327F-4521-8150-4885275957C5}" sibTransId="{21570441-D450-4551-9F41-395F021B5095}"/>
    <dgm:cxn modelId="{7D416EB6-213F-44D2-AF95-677834F994C6}" srcId="{976378CD-149E-46CF-A8FB-8084FB6218B0}" destId="{A76E6B1E-E5B1-419A-B6D6-538637064360}" srcOrd="1" destOrd="0" parTransId="{BFFDC081-74CE-412B-B826-CCA946E6B2D6}" sibTransId="{61D6B900-13A0-4E7C-A99A-6ECD1312C296}"/>
    <dgm:cxn modelId="{7EA5C087-4F82-4794-B33E-8272FAC879FF}" type="presParOf" srcId="{A76C70F3-4FB4-4A70-A641-27CC363D081E}" destId="{73AEB194-03AD-4495-8E06-F30DC8B0A8CF}" srcOrd="0" destOrd="0" presId="urn:microsoft.com/office/officeart/2005/8/layout/process4"/>
    <dgm:cxn modelId="{DBF69271-9E8C-4814-8AF2-CBD85CECFD95}" type="presParOf" srcId="{73AEB194-03AD-4495-8E06-F30DC8B0A8CF}" destId="{F3A6D7A5-40E0-433B-85F1-AC713521CECA}" srcOrd="0" destOrd="0" presId="urn:microsoft.com/office/officeart/2005/8/layout/process4"/>
    <dgm:cxn modelId="{D9F65404-AABD-45B9-BB4B-0818093E17F3}" type="presParOf" srcId="{A76C70F3-4FB4-4A70-A641-27CC363D081E}" destId="{EDCF80AF-4F6A-4290-9E89-4DABC6BA82FC}" srcOrd="1" destOrd="0" presId="urn:microsoft.com/office/officeart/2005/8/layout/process4"/>
    <dgm:cxn modelId="{77F34959-38B8-492C-9BA8-BFF48DEAD94F}" type="presParOf" srcId="{A76C70F3-4FB4-4A70-A641-27CC363D081E}" destId="{BAA75C75-536A-4135-A995-8D13F2C5AE4A}" srcOrd="2" destOrd="0" presId="urn:microsoft.com/office/officeart/2005/8/layout/process4"/>
    <dgm:cxn modelId="{82E784E7-AC54-4474-A189-AEDB89FF68FD}" type="presParOf" srcId="{BAA75C75-536A-4135-A995-8D13F2C5AE4A}" destId="{ECED0927-2AB4-410F-B10B-D56232EF8595}" srcOrd="0" destOrd="0" presId="urn:microsoft.com/office/officeart/2005/8/layout/process4"/>
    <dgm:cxn modelId="{2F426B22-2DAF-4D75-B168-E6F9A489195F}" type="presParOf" srcId="{A76C70F3-4FB4-4A70-A641-27CC363D081E}" destId="{3B8F67EA-3A1E-4E50-8ADE-589CE71C285B}" srcOrd="3" destOrd="0" presId="urn:microsoft.com/office/officeart/2005/8/layout/process4"/>
    <dgm:cxn modelId="{ABABDA57-BAF5-4185-968D-7CB08AF28293}" type="presParOf" srcId="{A76C70F3-4FB4-4A70-A641-27CC363D081E}" destId="{C7A19099-2E7E-4819-A905-43D958A9F2AF}" srcOrd="4" destOrd="0" presId="urn:microsoft.com/office/officeart/2005/8/layout/process4"/>
    <dgm:cxn modelId="{8BC2240C-1D91-4B1B-B86D-6594281FBEF3}" type="presParOf" srcId="{C7A19099-2E7E-4819-A905-43D958A9F2AF}" destId="{897C9C0A-3EF5-432B-A200-CB1DAFE58DC2}" srcOrd="0" destOrd="0" presId="urn:microsoft.com/office/officeart/2005/8/layout/process4"/>
    <dgm:cxn modelId="{80EEEF66-D9EC-4D23-A882-DF2696B05469}" type="presParOf" srcId="{A76C70F3-4FB4-4A70-A641-27CC363D081E}" destId="{665FCAAB-3489-41B5-A5A3-4963B272E982}" srcOrd="5" destOrd="0" presId="urn:microsoft.com/office/officeart/2005/8/layout/process4"/>
    <dgm:cxn modelId="{24D629B7-F521-4A47-95E5-90C327D07D41}" type="presParOf" srcId="{A76C70F3-4FB4-4A70-A641-27CC363D081E}" destId="{2840B244-4A4B-4BE1-8DE3-0F1CDEA6DF87}" srcOrd="6" destOrd="0" presId="urn:microsoft.com/office/officeart/2005/8/layout/process4"/>
    <dgm:cxn modelId="{0B11EB93-AE16-4E2E-B524-A6A05CC0B59E}" type="presParOf" srcId="{2840B244-4A4B-4BE1-8DE3-0F1CDEA6DF87}" destId="{01A77227-675C-49C9-A2EF-AC42481DB63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6D7A5-40E0-433B-85F1-AC713521CECA}">
      <dsp:nvSpPr>
        <dsp:cNvPr id="0" name=""/>
        <dsp:cNvSpPr/>
      </dsp:nvSpPr>
      <dsp:spPr>
        <a:xfrm>
          <a:off x="0" y="3562529"/>
          <a:ext cx="5791200" cy="779394"/>
        </a:xfrm>
        <a:prstGeom prst="rect">
          <a:avLst/>
        </a:prstGeom>
        <a:solidFill>
          <a:srgbClr val="7CD749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50% OF THE LOTTERY INCOME GOES TO PRIZE WINNERS, AND THE REST BE USED TO FULFILL OUR MISSION</a:t>
          </a:r>
          <a:endParaRPr lang="en-US" sz="1700" b="1" kern="1200" dirty="0"/>
        </a:p>
      </dsp:txBody>
      <dsp:txXfrm>
        <a:off x="0" y="3562529"/>
        <a:ext cx="5791200" cy="779394"/>
      </dsp:txXfrm>
    </dsp:sp>
    <dsp:sp modelId="{ECED0927-2AB4-410F-B10B-D56232EF8595}">
      <dsp:nvSpPr>
        <dsp:cNvPr id="0" name=""/>
        <dsp:cNvSpPr/>
      </dsp:nvSpPr>
      <dsp:spPr>
        <a:xfrm rot="10800000">
          <a:off x="0" y="2375511"/>
          <a:ext cx="5791200" cy="1198708"/>
        </a:xfrm>
        <a:prstGeom prst="upArrowCallout">
          <a:avLst/>
        </a:prstGeom>
        <a:solidFill>
          <a:srgbClr val="009A4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EACH MEMBER ENTERING THE LOTTERY FOR A GIVEN YEAR HAS 1 IN 2000 CHANCE TO WIN $200,000</a:t>
          </a:r>
          <a:endParaRPr lang="en-US" sz="1700" b="1" kern="1200" dirty="0"/>
        </a:p>
      </dsp:txBody>
      <dsp:txXfrm rot="10800000">
        <a:off x="0" y="2375511"/>
        <a:ext cx="5791200" cy="778884"/>
      </dsp:txXfrm>
    </dsp:sp>
    <dsp:sp modelId="{897C9C0A-3EF5-432B-A200-CB1DAFE58DC2}">
      <dsp:nvSpPr>
        <dsp:cNvPr id="0" name=""/>
        <dsp:cNvSpPr/>
      </dsp:nvSpPr>
      <dsp:spPr>
        <a:xfrm rot="10800000">
          <a:off x="0" y="1188494"/>
          <a:ext cx="5791200" cy="1198708"/>
        </a:xfrm>
        <a:prstGeom prst="upArrowCallout">
          <a:avLst/>
        </a:prstGeom>
        <a:solidFill>
          <a:srgbClr val="4BD0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TO OBTAIN AT LEAST $1 BILLION A YEAR, SELL $200 LOTTERIES TO AT LEAST 5 MILLION “GREENBAY” MEMBERS EACH YEAR</a:t>
          </a:r>
          <a:endParaRPr lang="en-US" sz="1700" b="1" kern="1200" dirty="0"/>
        </a:p>
      </dsp:txBody>
      <dsp:txXfrm rot="10800000">
        <a:off x="0" y="1188494"/>
        <a:ext cx="5791200" cy="778884"/>
      </dsp:txXfrm>
    </dsp:sp>
    <dsp:sp modelId="{01A77227-675C-49C9-A2EF-AC42481DB633}">
      <dsp:nvSpPr>
        <dsp:cNvPr id="0" name=""/>
        <dsp:cNvSpPr/>
      </dsp:nvSpPr>
      <dsp:spPr>
        <a:xfrm rot="10800000">
          <a:off x="0" y="1476"/>
          <a:ext cx="5791200" cy="1198708"/>
        </a:xfrm>
        <a:prstGeom prst="upArrowCallout">
          <a:avLst/>
        </a:prstGeom>
        <a:solidFill>
          <a:srgbClr val="0066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GET AT LEAST 20 MILLION MEMBERS ON OUR ONLINE NETWORK “GREENBAY”</a:t>
          </a:r>
          <a:endParaRPr lang="en-US" sz="1700" b="1" kern="1200" dirty="0"/>
        </a:p>
      </dsp:txBody>
      <dsp:txXfrm rot="10800000">
        <a:off x="0" y="1476"/>
        <a:ext cx="5791200" cy="778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31AB9-1B7E-4472-AD64-BDBA84B8C201}" type="datetimeFigureOut">
              <a:rPr lang="en-US" smtClean="0"/>
              <a:t>12/16/2011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07857-8153-4670-80CE-E8499F678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27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PICTURE:</a:t>
            </a:r>
          </a:p>
          <a:p>
            <a:r>
              <a:rPr lang="en-US" dirty="0" smtClean="0"/>
              <a:t>http://3.bp.blogspot.com/_BxR2Wc1r2u8/Swa_vbo5U3I/AAAAAAAAAEg/jOVgFABA8TI/s1600/vf_old_BK_0096b.jpg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07857-8153-4670-80CE-E8499F678F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76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Super</a:t>
            </a:r>
            <a:r>
              <a:rPr lang="en-US" baseline="0" dirty="0" smtClean="0"/>
              <a:t>market picture: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http://4.bp.blogspot.com/-6azWaDM3K24/TVh5RUsYqJI/AAAAAAAAA9o/1hkXsiIGiLA/s1600/Whole%2BFoods%2BReno%252C%2BNV.JPG.jpeg</a:t>
            </a:r>
          </a:p>
          <a:p>
            <a:endParaRPr lang="en-US" dirty="0" smtClean="0"/>
          </a:p>
          <a:p>
            <a:r>
              <a:rPr lang="en-US" dirty="0" smtClean="0"/>
              <a:t>Urban Farm picture:</a:t>
            </a:r>
          </a:p>
          <a:p>
            <a:r>
              <a:rPr lang="en-US" dirty="0" smtClean="0"/>
              <a:t>http://upload.wikimedia.org/wikipedia/commons/3/3d/New_crops-Chicago_urban_farm.jpg</a:t>
            </a:r>
          </a:p>
          <a:p>
            <a:endParaRPr lang="en-US" dirty="0" smtClean="0"/>
          </a:p>
          <a:p>
            <a:r>
              <a:rPr lang="en-US" dirty="0" smtClean="0"/>
              <a:t>Picture of 3</a:t>
            </a:r>
            <a:r>
              <a:rPr lang="en-US" baseline="0" dirty="0" smtClean="0"/>
              <a:t> people in an urban farm:</a:t>
            </a:r>
          </a:p>
          <a:p>
            <a:r>
              <a:rPr lang="en-US" dirty="0" smtClean="0"/>
              <a:t>http://lh4.ggpht.com/-X0zMjzOGcYg/S_VzIIdOHfI/AAAAAAAAAHw/Q2x5fH0Siu4/Veggielution%252520026.jpg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07857-8153-4670-80CE-E8499F678F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40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2130425"/>
            <a:ext cx="55626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3886200"/>
            <a:ext cx="5562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NAME   </a:t>
            </a:r>
            <a:fld id="{3051ADEF-965E-48BC-AFCC-165AA660DA4F}" type="datetimeFigureOut">
              <a:rPr lang="en-US" smtClean="0"/>
              <a:pPr/>
              <a:t>12/16/2011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B0F7-CF02-4A8A-9AE3-35114677B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4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B0F7-CF02-4A8A-9AE3-35114677B94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76200"/>
            <a:ext cx="2133600" cy="365125"/>
          </a:xfrm>
        </p:spPr>
        <p:txBody>
          <a:bodyPr/>
          <a:lstStyle/>
          <a:p>
            <a:r>
              <a:rPr lang="en-US" dirty="0" smtClean="0"/>
              <a:t>NAME   </a:t>
            </a:r>
            <a:fld id="{3051ADEF-965E-48BC-AFCC-165AA660DA4F}" type="datetimeFigureOut">
              <a:rPr lang="en-US" smtClean="0"/>
              <a:pPr/>
              <a:t>12/16/2011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221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668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4200" y="457200"/>
            <a:ext cx="3505200" cy="566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B0F7-CF02-4A8A-9AE3-35114677B94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76200"/>
            <a:ext cx="2133600" cy="365125"/>
          </a:xfrm>
        </p:spPr>
        <p:txBody>
          <a:bodyPr/>
          <a:lstStyle/>
          <a:p>
            <a:r>
              <a:rPr lang="en-US" dirty="0" smtClean="0"/>
              <a:t>NAME   </a:t>
            </a:r>
            <a:fld id="{3051ADEF-965E-48BC-AFCC-165AA660DA4F}" type="datetimeFigureOut">
              <a:rPr lang="en-US" smtClean="0"/>
              <a:pPr/>
              <a:t>12/16/2011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B0F7-CF02-4A8A-9AE3-35114677B94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76200"/>
            <a:ext cx="2133600" cy="365125"/>
          </a:xfrm>
        </p:spPr>
        <p:txBody>
          <a:bodyPr/>
          <a:lstStyle/>
          <a:p>
            <a:r>
              <a:rPr lang="en-US" dirty="0" smtClean="0"/>
              <a:t>NAME   </a:t>
            </a:r>
            <a:fld id="{3051ADEF-965E-48BC-AFCC-165AA660DA4F}" type="datetimeFigureOut">
              <a:rPr lang="en-US" smtClean="0"/>
              <a:pPr/>
              <a:t>12/16/2011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5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199" y="4419600"/>
            <a:ext cx="5562601" cy="13493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4199" y="2906713"/>
            <a:ext cx="55626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B0F7-CF02-4A8A-9AE3-35114677B94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76200"/>
            <a:ext cx="2133600" cy="365125"/>
          </a:xfrm>
        </p:spPr>
        <p:txBody>
          <a:bodyPr/>
          <a:lstStyle/>
          <a:p>
            <a:r>
              <a:rPr lang="en-US" dirty="0" smtClean="0"/>
              <a:t>NAME   </a:t>
            </a:r>
            <a:fld id="{3051ADEF-965E-48BC-AFCC-165AA660DA4F}" type="datetimeFigureOut">
              <a:rPr lang="en-US" smtClean="0"/>
              <a:pPr/>
              <a:t>12/16/2011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514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24200" y="1600200"/>
            <a:ext cx="5562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B0F7-CF02-4A8A-9AE3-35114677B94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76200"/>
            <a:ext cx="2133600" cy="365125"/>
          </a:xfrm>
        </p:spPr>
        <p:txBody>
          <a:bodyPr/>
          <a:lstStyle/>
          <a:p>
            <a:r>
              <a:rPr lang="en-US" dirty="0" smtClean="0"/>
              <a:t>NAME   </a:t>
            </a:r>
            <a:fld id="{3051ADEF-965E-48BC-AFCC-165AA660DA4F}" type="datetimeFigureOut">
              <a:rPr lang="en-US" smtClean="0"/>
              <a:pPr/>
              <a:t>12/16/2011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238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4200" y="1535113"/>
            <a:ext cx="2743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24200" y="2174875"/>
            <a:ext cx="2743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9800" y="1535113"/>
            <a:ext cx="2667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9800" y="2174875"/>
            <a:ext cx="2667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B0F7-CF02-4A8A-9AE3-35114677B94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76200"/>
            <a:ext cx="2133600" cy="365125"/>
          </a:xfrm>
        </p:spPr>
        <p:txBody>
          <a:bodyPr/>
          <a:lstStyle/>
          <a:p>
            <a:r>
              <a:rPr lang="en-US" dirty="0" smtClean="0"/>
              <a:t>NAME   </a:t>
            </a:r>
            <a:fld id="{3051ADEF-965E-48BC-AFCC-165AA660DA4F}" type="datetimeFigureOut">
              <a:rPr lang="en-US" smtClean="0"/>
              <a:pPr/>
              <a:t>12/16/2011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913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B0F7-CF02-4A8A-9AE3-35114677B94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76200"/>
            <a:ext cx="2133600" cy="365125"/>
          </a:xfrm>
        </p:spPr>
        <p:txBody>
          <a:bodyPr/>
          <a:lstStyle/>
          <a:p>
            <a:r>
              <a:rPr lang="en-US" dirty="0" smtClean="0"/>
              <a:t>NAME   </a:t>
            </a:r>
            <a:fld id="{3051ADEF-965E-48BC-AFCC-165AA660DA4F}" type="datetimeFigureOut">
              <a:rPr lang="en-US" smtClean="0"/>
              <a:pPr/>
              <a:t>12/16/2011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027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B0F7-CF02-4A8A-9AE3-35114677B94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76200"/>
            <a:ext cx="2133600" cy="365125"/>
          </a:xfrm>
        </p:spPr>
        <p:txBody>
          <a:bodyPr/>
          <a:lstStyle/>
          <a:p>
            <a:r>
              <a:rPr lang="en-US" dirty="0" smtClean="0"/>
              <a:t>NAME   </a:t>
            </a:r>
            <a:fld id="{3051ADEF-965E-48BC-AFCC-165AA660DA4F}" type="datetimeFigureOut">
              <a:rPr lang="en-US" smtClean="0"/>
              <a:pPr/>
              <a:t>12/16/2011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69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457200"/>
            <a:ext cx="1905000" cy="1219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457200"/>
            <a:ext cx="3657600" cy="5668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4200" y="1676400"/>
            <a:ext cx="1905000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B0F7-CF02-4A8A-9AE3-35114677B94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76200"/>
            <a:ext cx="2133600" cy="365125"/>
          </a:xfrm>
        </p:spPr>
        <p:txBody>
          <a:bodyPr/>
          <a:lstStyle/>
          <a:p>
            <a:r>
              <a:rPr lang="en-US" dirty="0" smtClean="0"/>
              <a:t>NAME   </a:t>
            </a:r>
            <a:fld id="{3051ADEF-965E-48BC-AFCC-165AA660DA4F}" type="datetimeFigureOut">
              <a:rPr lang="en-US" smtClean="0"/>
              <a:pPr/>
              <a:t>12/16/2011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909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4800600"/>
            <a:ext cx="5562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24200" y="612775"/>
            <a:ext cx="5562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4200" y="5367338"/>
            <a:ext cx="5562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B0F7-CF02-4A8A-9AE3-35114677B94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76200"/>
            <a:ext cx="2133600" cy="365125"/>
          </a:xfrm>
        </p:spPr>
        <p:txBody>
          <a:bodyPr/>
          <a:lstStyle/>
          <a:p>
            <a:r>
              <a:rPr lang="en-US" dirty="0" smtClean="0"/>
              <a:t>NAME   </a:t>
            </a:r>
            <a:fld id="{3051ADEF-965E-48BC-AFCC-165AA660DA4F}" type="datetimeFigureOut">
              <a:rPr lang="en-US" smtClean="0"/>
              <a:pPr/>
              <a:t>12/16/2011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388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24200" y="533400"/>
            <a:ext cx="5562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4200" y="1752600"/>
            <a:ext cx="5562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76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92D050"/>
                </a:solidFill>
              </a:defRPr>
            </a:lvl1pPr>
          </a:lstStyle>
          <a:p>
            <a:r>
              <a:rPr lang="en-US" dirty="0" smtClean="0"/>
              <a:t>NAME   </a:t>
            </a:r>
            <a:fld id="{3051ADEF-965E-48BC-AFCC-165AA660DA4F}" type="datetimeFigureOut">
              <a:rPr lang="en-US" smtClean="0"/>
              <a:pPr/>
              <a:t>12/16/2011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2D05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92D050"/>
                </a:solidFill>
              </a:defRPr>
            </a:lvl1pPr>
          </a:lstStyle>
          <a:p>
            <a:fld id="{8150B0F7-CF02-4A8A-9AE3-35114677B94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" y="-18288"/>
            <a:ext cx="2957513" cy="696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721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92D05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92D05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92D05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92D05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92D05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92D05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533400"/>
            <a:ext cx="5562600" cy="1143000"/>
          </a:xfrm>
        </p:spPr>
        <p:txBody>
          <a:bodyPr/>
          <a:lstStyle/>
          <a:p>
            <a:r>
              <a:rPr lang="en-US" sz="6600" dirty="0" smtClean="0"/>
              <a:t>OVERVIEW</a:t>
            </a:r>
            <a:endParaRPr lang="en-US" sz="6600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036" y="1828800"/>
            <a:ext cx="3905320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6019801" y="228600"/>
            <a:ext cx="2971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srgbClr val="92D050"/>
                </a:solidFill>
              </a:rPr>
              <a:t>DENNIS PAN   12/16/2011</a:t>
            </a:r>
            <a:endParaRPr lang="en-US" sz="900" dirty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6400800"/>
            <a:ext cx="426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srgbClr val="92D050"/>
                </a:solidFill>
              </a:rPr>
              <a:t>THE ORGANIZATION GREENBAY CURRENTLY DOES NOT EXIST.  PERSONAL HOBBY ONLY. </a:t>
            </a:r>
            <a:endParaRPr lang="en-US" sz="9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69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417637"/>
            <a:ext cx="5562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BUILD AT LEAST 3 VERTICAL FARMS IN </a:t>
            </a:r>
            <a:r>
              <a:rPr lang="en-US" dirty="0" smtClean="0"/>
              <a:t>THE SF </a:t>
            </a:r>
            <a:r>
              <a:rPr lang="en-US" dirty="0"/>
              <a:t>BAY AREA BY THE END OF EACH YEAR</a:t>
            </a:r>
          </a:p>
          <a:p>
            <a:endParaRPr lang="en-US" sz="1700" dirty="0"/>
          </a:p>
          <a:p>
            <a:r>
              <a:rPr lang="en-US" dirty="0"/>
              <a:t>BUILD URBAN VEGETABLE FARMS TO SUPPLY BAY AREA MARKETS WITH HIGH QUALITY PRODUCE</a:t>
            </a:r>
          </a:p>
          <a:p>
            <a:endParaRPr lang="en-US" sz="1700" dirty="0"/>
          </a:p>
          <a:p>
            <a:r>
              <a:rPr lang="en-US" dirty="0"/>
              <a:t>PROVIDE QUALITY URBAN AGRICULTURE JOBS TO 1000 COLLEGE GRADUATES</a:t>
            </a:r>
          </a:p>
          <a:p>
            <a:endParaRPr lang="en-US" sz="1700" dirty="0"/>
          </a:p>
          <a:p>
            <a:r>
              <a:rPr lang="en-US" dirty="0"/>
              <a:t>PROVIDE SCHOLARSHIPS TO A MAXIMUM OF 1000 UNIVERSITY STUDENTS MAJOR IN AGRICULTURAL SCIENCE AND BIOLOGY</a:t>
            </a:r>
          </a:p>
          <a:p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408" y="5233031"/>
            <a:ext cx="1585248" cy="10858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" name="Picture 6" descr="http://upload.wikimedia.org/wikipedia/commons/3/3d/New_crops-Chicago_urban_far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648" y="5233031"/>
            <a:ext cx="1581912" cy="10835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" name="Picture 8" descr="http://lh4.ggpht.com/-X0zMjzOGcYg/S_VzIIdOHfI/AAAAAAAAAHw/Q2x5fH0Siu4/Veggielution%252520026.jpg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888" y="5236464"/>
            <a:ext cx="1581912" cy="10881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6019801" y="228600"/>
            <a:ext cx="2971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srgbClr val="92D050"/>
                </a:solidFill>
              </a:rPr>
              <a:t>DENNIS PAN   12/16/2011</a:t>
            </a:r>
            <a:endParaRPr lang="en-US" sz="9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89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371600"/>
            <a:ext cx="5562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TO GET THE FUND WE NEED TO FULFILL OUR MISSION, WE USE THE LOTTERY SYSTEM:</a:t>
            </a: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76385817"/>
              </p:ext>
            </p:extLst>
          </p:nvPr>
        </p:nvGraphicFramePr>
        <p:xfrm>
          <a:off x="3124200" y="2133600"/>
          <a:ext cx="5791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19801" y="228600"/>
            <a:ext cx="2971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srgbClr val="92D050"/>
                </a:solidFill>
              </a:rPr>
              <a:t>DENNIS PAN   12/16/2011</a:t>
            </a:r>
            <a:endParaRPr lang="en-US" sz="9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91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UTILIZING FUND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069614"/>
              </p:ext>
            </p:extLst>
          </p:nvPr>
        </p:nvGraphicFramePr>
        <p:xfrm>
          <a:off x="2065872" y="1295400"/>
          <a:ext cx="7078128" cy="5280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19801" y="228600"/>
            <a:ext cx="2971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srgbClr val="92D050"/>
                </a:solidFill>
              </a:rPr>
              <a:t>DENNIS PAN   12/16/2011</a:t>
            </a:r>
            <a:endParaRPr lang="en-US" sz="9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27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 WE WANT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063240" y="1447800"/>
            <a:ext cx="5943600" cy="1167618"/>
            <a:chOff x="0" y="3562529"/>
            <a:chExt cx="5791200" cy="77939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" name="Rectangle 3"/>
            <p:cNvSpPr/>
            <p:nvPr/>
          </p:nvSpPr>
          <p:spPr>
            <a:xfrm>
              <a:off x="0" y="3562529"/>
              <a:ext cx="5791200" cy="779394"/>
            </a:xfrm>
            <a:prstGeom prst="rect">
              <a:avLst/>
            </a:prstGeom>
            <a:solidFill>
              <a:srgbClr val="7CD749"/>
            </a:solidFill>
            <a:ln>
              <a:noFill/>
            </a:ln>
            <a:effectLst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0" y="3562529"/>
              <a:ext cx="5791200" cy="77939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904" tIns="120904" rIns="120904" bIns="120904" numCol="1" spcCol="1270" anchor="ctr" anchorCtr="0">
              <a:noAutofit/>
            </a:bodyPr>
            <a:lstStyle/>
            <a:p>
              <a:pPr marL="0" lvl="1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200" b="1" dirty="0" smtClean="0">
                  <a:solidFill>
                    <a:schemeClr val="bg1"/>
                  </a:solidFill>
                </a:rPr>
                <a:t>EACH YEAR BUILD 3 VERTICAL FARMS THAT CAN SUPPLY HEALTHY PRODUCE TO 20000 BAY AREA RESIDENTS ANNUALLY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063240" y="2745154"/>
            <a:ext cx="5943600" cy="1167618"/>
            <a:chOff x="0" y="3562529"/>
            <a:chExt cx="5791200" cy="77939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ectangle 6"/>
            <p:cNvSpPr/>
            <p:nvPr/>
          </p:nvSpPr>
          <p:spPr>
            <a:xfrm>
              <a:off x="0" y="3562529"/>
              <a:ext cx="5791200" cy="779394"/>
            </a:xfrm>
            <a:prstGeom prst="rect">
              <a:avLst/>
            </a:prstGeom>
            <a:solidFill>
              <a:srgbClr val="7CD749"/>
            </a:solidFill>
            <a:ln>
              <a:noFill/>
            </a:ln>
            <a:effectLst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0" y="3562529"/>
              <a:ext cx="5791200" cy="779394"/>
            </a:xfrm>
            <a:prstGeom prst="rect">
              <a:avLst/>
            </a:prstGeom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904" tIns="120904" rIns="120904" bIns="120904" numCol="1" spcCol="1270" anchor="ctr" anchorCtr="0">
              <a:noAutofit/>
            </a:bodyPr>
            <a:lstStyle/>
            <a:p>
              <a:pPr marL="0" lvl="1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200" b="1" dirty="0" smtClean="0">
                  <a:solidFill>
                    <a:schemeClr val="bg1"/>
                  </a:solidFill>
                </a:rPr>
                <a:t>WORK WITH BAY AREA COMMUNITIES TO ESTABLISH URBAN FARMS TO SUPPLY URBAN RESIDENTS WITH HEALTHY PRODUCE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063240" y="4042508"/>
            <a:ext cx="5943600" cy="1167618"/>
            <a:chOff x="0" y="3562529"/>
            <a:chExt cx="5791200" cy="77939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Rectangle 9"/>
            <p:cNvSpPr/>
            <p:nvPr/>
          </p:nvSpPr>
          <p:spPr>
            <a:xfrm>
              <a:off x="0" y="3562529"/>
              <a:ext cx="5791200" cy="779394"/>
            </a:xfrm>
            <a:prstGeom prst="rect">
              <a:avLst/>
            </a:prstGeom>
            <a:solidFill>
              <a:srgbClr val="7CD749"/>
            </a:solidFill>
            <a:ln>
              <a:noFill/>
            </a:ln>
            <a:effectLst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0" y="3562529"/>
              <a:ext cx="5791200" cy="779394"/>
            </a:xfrm>
            <a:prstGeom prst="rect">
              <a:avLst/>
            </a:prstGeom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904" tIns="120904" rIns="120904" bIns="120904" numCol="1" spcCol="1270" anchor="ctr" anchorCtr="0">
              <a:noAutofit/>
            </a:bodyPr>
            <a:lstStyle/>
            <a:p>
              <a:pPr marL="0" lvl="1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200" b="1" dirty="0">
                  <a:solidFill>
                    <a:schemeClr val="bg1"/>
                  </a:solidFill>
                </a:rPr>
                <a:t>FINANCIALLY SUPPORT 1000 UNIVERSITY STUDENTS ALL THE WAY TO GRADUATION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63240" y="5339862"/>
            <a:ext cx="5943600" cy="1167618"/>
            <a:chOff x="0" y="3562529"/>
            <a:chExt cx="5791200" cy="77939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Rectangle 12"/>
            <p:cNvSpPr/>
            <p:nvPr/>
          </p:nvSpPr>
          <p:spPr>
            <a:xfrm>
              <a:off x="0" y="3562529"/>
              <a:ext cx="5791200" cy="779394"/>
            </a:xfrm>
            <a:prstGeom prst="rect">
              <a:avLst/>
            </a:prstGeom>
            <a:solidFill>
              <a:srgbClr val="7CD749"/>
            </a:solidFill>
            <a:ln>
              <a:noFill/>
            </a:ln>
            <a:effectLst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0" y="3562529"/>
              <a:ext cx="5791200" cy="779394"/>
            </a:xfrm>
            <a:prstGeom prst="rect">
              <a:avLst/>
            </a:prstGeom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904" tIns="120904" rIns="120904" bIns="120904" numCol="1" spcCol="1270" anchor="ctr" anchorCtr="0">
              <a:noAutofit/>
            </a:bodyPr>
            <a:lstStyle/>
            <a:p>
              <a:pPr marL="0" lvl="1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200" b="1" dirty="0">
                  <a:solidFill>
                    <a:schemeClr val="bg1"/>
                  </a:solidFill>
                </a:rPr>
                <a:t>GOOD PAY, HEALTH INSURANCE, AND WORK EXPERIENCES TO 1000 COLLEGE GRADUATES WORKING ON OUR </a:t>
              </a:r>
              <a:r>
                <a:rPr lang="en-US" sz="2200" b="1" dirty="0" smtClean="0">
                  <a:solidFill>
                    <a:schemeClr val="bg1"/>
                  </a:solidFill>
                </a:rPr>
                <a:t>PROJECTS</a:t>
              </a:r>
              <a:endParaRPr lang="en-US" sz="2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019801" y="228600"/>
            <a:ext cx="2971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srgbClr val="92D050"/>
                </a:solidFill>
              </a:rPr>
              <a:t>DENNIS PAN   12/16/2011</a:t>
            </a:r>
            <a:endParaRPr lang="en-US" sz="9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7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495800" y="1219200"/>
            <a:ext cx="2971800" cy="4114800"/>
            <a:chOff x="4495800" y="2057400"/>
            <a:chExt cx="2971800" cy="4114800"/>
          </a:xfrm>
        </p:grpSpPr>
        <p:pic>
          <p:nvPicPr>
            <p:cNvPr id="4" name="IMG_0025.MOV">
              <a:hlinkClick r:id="" action="ppaction://media"/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12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24400" y="2133600"/>
              <a:ext cx="2362200" cy="4038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495800" y="2057400"/>
              <a:ext cx="29718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VIDEO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FROM DENNIS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084762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GreenBay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GreenBay_template</Template>
  <TotalTime>139</TotalTime>
  <Words>298</Words>
  <Application>Microsoft Office PowerPoint</Application>
  <PresentationFormat>On-screen Show (4:3)</PresentationFormat>
  <Paragraphs>46</Paragraphs>
  <Slides>6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GreenBay_template</vt:lpstr>
      <vt:lpstr>OVERVIEW</vt:lpstr>
      <vt:lpstr>MISSION</vt:lpstr>
      <vt:lpstr>FUND COLLECTION</vt:lpstr>
      <vt:lpstr>UTILIZING FUND</vt:lpstr>
      <vt:lpstr>OUTCOMES WE WANT</vt:lpstr>
      <vt:lpstr>WORD FROM DENNIS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</dc:title>
  <dc:creator>dennisypan</dc:creator>
  <cp:lastModifiedBy>dennisypan</cp:lastModifiedBy>
  <cp:revision>9</cp:revision>
  <dcterms:created xsi:type="dcterms:W3CDTF">2011-12-16T20:43:51Z</dcterms:created>
  <dcterms:modified xsi:type="dcterms:W3CDTF">2011-12-17T03:18:07Z</dcterms:modified>
</cp:coreProperties>
</file>