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6378CD-149E-46CF-A8FB-8084FB6218B0}" type="doc">
      <dgm:prSet loTypeId="urn:microsoft.com/office/officeart/2005/8/layout/process4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2B74BF-98EB-4557-ACE4-CBDF1100B85D}">
      <dgm:prSet phldrT="[Text]"/>
      <dgm:spPr>
        <a:solidFill>
          <a:srgbClr val="0066FF"/>
        </a:solidFill>
        <a:effectLst/>
      </dgm:spPr>
      <dgm:t>
        <a:bodyPr/>
        <a:lstStyle/>
        <a:p>
          <a:r>
            <a:rPr lang="en-US" b="1" dirty="0" smtClean="0"/>
            <a:t>GET AT LEAST 20 MILLION MEMBERS ON OUR ONLINE NETWORK “CAL-SOLAR”</a:t>
          </a:r>
          <a:endParaRPr lang="en-US" b="1" dirty="0"/>
        </a:p>
      </dgm:t>
    </dgm:pt>
    <dgm:pt modelId="{B83F903D-327F-4521-8150-4885275957C5}" type="parTrans" cxnId="{55B84950-D4F3-4448-AD05-F8E59B7C3B6B}">
      <dgm:prSet/>
      <dgm:spPr/>
      <dgm:t>
        <a:bodyPr/>
        <a:lstStyle/>
        <a:p>
          <a:endParaRPr lang="en-US"/>
        </a:p>
      </dgm:t>
    </dgm:pt>
    <dgm:pt modelId="{21570441-D450-4551-9F41-395F021B5095}" type="sibTrans" cxnId="{55B84950-D4F3-4448-AD05-F8E59B7C3B6B}">
      <dgm:prSet/>
      <dgm:spPr/>
      <dgm:t>
        <a:bodyPr/>
        <a:lstStyle/>
        <a:p>
          <a:endParaRPr lang="en-US"/>
        </a:p>
      </dgm:t>
    </dgm:pt>
    <dgm:pt modelId="{A76E6B1E-E5B1-419A-B6D6-538637064360}">
      <dgm:prSet phldrT="[Text]"/>
      <dgm:spPr>
        <a:solidFill>
          <a:srgbClr val="4BD0FF"/>
        </a:solidFill>
        <a:effectLst/>
      </dgm:spPr>
      <dgm:t>
        <a:bodyPr/>
        <a:lstStyle/>
        <a:p>
          <a:r>
            <a:rPr lang="en-US" b="1" dirty="0" smtClean="0"/>
            <a:t>TO OBTAIN AT LEAST $1 BILLION A YEAR, SELL $200 LOTTERIES TO AT LEAST 5 MILLION “CAL-SOLAR” MEMBERS EACH YEAR</a:t>
          </a:r>
          <a:endParaRPr lang="en-US" b="1" dirty="0"/>
        </a:p>
      </dgm:t>
    </dgm:pt>
    <dgm:pt modelId="{BFFDC081-74CE-412B-B826-CCA946E6B2D6}" type="parTrans" cxnId="{7D416EB6-213F-44D2-AF95-677834F994C6}">
      <dgm:prSet/>
      <dgm:spPr/>
      <dgm:t>
        <a:bodyPr/>
        <a:lstStyle/>
        <a:p>
          <a:endParaRPr lang="en-US"/>
        </a:p>
      </dgm:t>
    </dgm:pt>
    <dgm:pt modelId="{61D6B900-13A0-4E7C-A99A-6ECD1312C296}" type="sibTrans" cxnId="{7D416EB6-213F-44D2-AF95-677834F994C6}">
      <dgm:prSet/>
      <dgm:spPr/>
      <dgm:t>
        <a:bodyPr/>
        <a:lstStyle/>
        <a:p>
          <a:endParaRPr lang="en-US"/>
        </a:p>
      </dgm:t>
    </dgm:pt>
    <dgm:pt modelId="{2C59BD43-916D-40FB-AE8D-FA8D45BBE0F1}">
      <dgm:prSet phldrT="[Text]"/>
      <dgm:spPr>
        <a:solidFill>
          <a:srgbClr val="009A46"/>
        </a:solidFill>
        <a:effectLst/>
      </dgm:spPr>
      <dgm:t>
        <a:bodyPr/>
        <a:lstStyle/>
        <a:p>
          <a:r>
            <a:rPr lang="en-US" b="1" dirty="0" smtClean="0"/>
            <a:t>EACH MEMBER ENTERING THE LOTTERY FOR A GIVEN YEAR HAS 1 IN 2000 CHANCE TO WIN $200,000</a:t>
          </a:r>
          <a:endParaRPr lang="en-US" b="1" dirty="0"/>
        </a:p>
      </dgm:t>
    </dgm:pt>
    <dgm:pt modelId="{7A725B2E-2F6F-4ABE-B606-E6CA7A48A21E}" type="parTrans" cxnId="{42146466-D8E5-4A04-BF16-395901647C4A}">
      <dgm:prSet/>
      <dgm:spPr/>
      <dgm:t>
        <a:bodyPr/>
        <a:lstStyle/>
        <a:p>
          <a:endParaRPr lang="en-US"/>
        </a:p>
      </dgm:t>
    </dgm:pt>
    <dgm:pt modelId="{BADD8959-7099-4A1A-98B6-006EE6E1CF8D}" type="sibTrans" cxnId="{42146466-D8E5-4A04-BF16-395901647C4A}">
      <dgm:prSet/>
      <dgm:spPr/>
      <dgm:t>
        <a:bodyPr/>
        <a:lstStyle/>
        <a:p>
          <a:endParaRPr lang="en-US"/>
        </a:p>
      </dgm:t>
    </dgm:pt>
    <dgm:pt modelId="{E451E963-C079-4BDE-872D-7746588C05F5}">
      <dgm:prSet phldrT="[Text]"/>
      <dgm:spPr>
        <a:solidFill>
          <a:srgbClr val="7CD749"/>
        </a:solidFill>
        <a:effectLst/>
      </dgm:spPr>
      <dgm:t>
        <a:bodyPr/>
        <a:lstStyle/>
        <a:p>
          <a:r>
            <a:rPr lang="en-US" b="1" dirty="0" smtClean="0"/>
            <a:t>50% OF THE LOTTERY INCOME GOES TO PRIZE WINNERS, AND THE REST BE USED TO FULFILL OUR MISSION</a:t>
          </a:r>
          <a:endParaRPr lang="en-US" b="1" dirty="0"/>
        </a:p>
      </dgm:t>
    </dgm:pt>
    <dgm:pt modelId="{F5AF1610-6549-4087-A3FB-5ED7B61C8AD9}" type="parTrans" cxnId="{D40513EB-AA9B-4364-B830-F146023FD681}">
      <dgm:prSet/>
      <dgm:spPr/>
      <dgm:t>
        <a:bodyPr/>
        <a:lstStyle/>
        <a:p>
          <a:endParaRPr lang="en-US"/>
        </a:p>
      </dgm:t>
    </dgm:pt>
    <dgm:pt modelId="{5F21E8C2-C0BF-44C3-ACE2-172FC47CEA2D}" type="sibTrans" cxnId="{D40513EB-AA9B-4364-B830-F146023FD681}">
      <dgm:prSet/>
      <dgm:spPr/>
      <dgm:t>
        <a:bodyPr/>
        <a:lstStyle/>
        <a:p>
          <a:endParaRPr lang="en-US"/>
        </a:p>
      </dgm:t>
    </dgm:pt>
    <dgm:pt modelId="{A76C70F3-4FB4-4A70-A641-27CC363D081E}" type="pres">
      <dgm:prSet presAssocID="{976378CD-149E-46CF-A8FB-8084FB6218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AEB194-03AD-4495-8E06-F30DC8B0A8CF}" type="pres">
      <dgm:prSet presAssocID="{E451E963-C079-4BDE-872D-7746588C05F5}" presName="boxAndChildren" presStyleCnt="0"/>
      <dgm:spPr/>
    </dgm:pt>
    <dgm:pt modelId="{F3A6D7A5-40E0-433B-85F1-AC713521CECA}" type="pres">
      <dgm:prSet presAssocID="{E451E963-C079-4BDE-872D-7746588C05F5}" presName="parentTextBox" presStyleLbl="node1" presStyleIdx="0" presStyleCnt="4"/>
      <dgm:spPr/>
      <dgm:t>
        <a:bodyPr/>
        <a:lstStyle/>
        <a:p>
          <a:endParaRPr lang="en-US"/>
        </a:p>
      </dgm:t>
    </dgm:pt>
    <dgm:pt modelId="{EDCF80AF-4F6A-4290-9E89-4DABC6BA82FC}" type="pres">
      <dgm:prSet presAssocID="{BADD8959-7099-4A1A-98B6-006EE6E1CF8D}" presName="sp" presStyleCnt="0"/>
      <dgm:spPr/>
    </dgm:pt>
    <dgm:pt modelId="{BAA75C75-536A-4135-A995-8D13F2C5AE4A}" type="pres">
      <dgm:prSet presAssocID="{2C59BD43-916D-40FB-AE8D-FA8D45BBE0F1}" presName="arrowAndChildren" presStyleCnt="0"/>
      <dgm:spPr/>
    </dgm:pt>
    <dgm:pt modelId="{ECED0927-2AB4-410F-B10B-D56232EF8595}" type="pres">
      <dgm:prSet presAssocID="{2C59BD43-916D-40FB-AE8D-FA8D45BBE0F1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3B8F67EA-3A1E-4E50-8ADE-589CE71C285B}" type="pres">
      <dgm:prSet presAssocID="{61D6B900-13A0-4E7C-A99A-6ECD1312C296}" presName="sp" presStyleCnt="0"/>
      <dgm:spPr/>
    </dgm:pt>
    <dgm:pt modelId="{C7A19099-2E7E-4819-A905-43D958A9F2AF}" type="pres">
      <dgm:prSet presAssocID="{A76E6B1E-E5B1-419A-B6D6-538637064360}" presName="arrowAndChildren" presStyleCnt="0"/>
      <dgm:spPr/>
    </dgm:pt>
    <dgm:pt modelId="{897C9C0A-3EF5-432B-A200-CB1DAFE58DC2}" type="pres">
      <dgm:prSet presAssocID="{A76E6B1E-E5B1-419A-B6D6-538637064360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665FCAAB-3489-41B5-A5A3-4963B272E982}" type="pres">
      <dgm:prSet presAssocID="{21570441-D450-4551-9F41-395F021B5095}" presName="sp" presStyleCnt="0"/>
      <dgm:spPr/>
    </dgm:pt>
    <dgm:pt modelId="{2840B244-4A4B-4BE1-8DE3-0F1CDEA6DF87}" type="pres">
      <dgm:prSet presAssocID="{842B74BF-98EB-4557-ACE4-CBDF1100B85D}" presName="arrowAndChildren" presStyleCnt="0"/>
      <dgm:spPr/>
    </dgm:pt>
    <dgm:pt modelId="{01A77227-675C-49C9-A2EF-AC42481DB633}" type="pres">
      <dgm:prSet presAssocID="{842B74BF-98EB-4557-ACE4-CBDF1100B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1381B658-CEA8-4ACA-B2E3-CD6FAD914E70}" type="presOf" srcId="{A76E6B1E-E5B1-419A-B6D6-538637064360}" destId="{897C9C0A-3EF5-432B-A200-CB1DAFE58DC2}" srcOrd="0" destOrd="0" presId="urn:microsoft.com/office/officeart/2005/8/layout/process4"/>
    <dgm:cxn modelId="{42146466-D8E5-4A04-BF16-395901647C4A}" srcId="{976378CD-149E-46CF-A8FB-8084FB6218B0}" destId="{2C59BD43-916D-40FB-AE8D-FA8D45BBE0F1}" srcOrd="2" destOrd="0" parTransId="{7A725B2E-2F6F-4ABE-B606-E6CA7A48A21E}" sibTransId="{BADD8959-7099-4A1A-98B6-006EE6E1CF8D}"/>
    <dgm:cxn modelId="{7CBD80A6-4E49-4730-A50D-8F2432E4D687}" type="presOf" srcId="{842B74BF-98EB-4557-ACE4-CBDF1100B85D}" destId="{01A77227-675C-49C9-A2EF-AC42481DB633}" srcOrd="0" destOrd="0" presId="urn:microsoft.com/office/officeart/2005/8/layout/process4"/>
    <dgm:cxn modelId="{0BC790A4-6160-4C29-8A5B-6547375A4C05}" type="presOf" srcId="{976378CD-149E-46CF-A8FB-8084FB6218B0}" destId="{A76C70F3-4FB4-4A70-A641-27CC363D081E}" srcOrd="0" destOrd="0" presId="urn:microsoft.com/office/officeart/2005/8/layout/process4"/>
    <dgm:cxn modelId="{D40513EB-AA9B-4364-B830-F146023FD681}" srcId="{976378CD-149E-46CF-A8FB-8084FB6218B0}" destId="{E451E963-C079-4BDE-872D-7746588C05F5}" srcOrd="3" destOrd="0" parTransId="{F5AF1610-6549-4087-A3FB-5ED7B61C8AD9}" sibTransId="{5F21E8C2-C0BF-44C3-ACE2-172FC47CEA2D}"/>
    <dgm:cxn modelId="{CC22DAC5-C65C-4E6D-8C10-29FD4EF550DB}" type="presOf" srcId="{2C59BD43-916D-40FB-AE8D-FA8D45BBE0F1}" destId="{ECED0927-2AB4-410F-B10B-D56232EF8595}" srcOrd="0" destOrd="0" presId="urn:microsoft.com/office/officeart/2005/8/layout/process4"/>
    <dgm:cxn modelId="{CE481AC1-654F-407C-82FF-4F129468B0A3}" type="presOf" srcId="{E451E963-C079-4BDE-872D-7746588C05F5}" destId="{F3A6D7A5-40E0-433B-85F1-AC713521CECA}" srcOrd="0" destOrd="0" presId="urn:microsoft.com/office/officeart/2005/8/layout/process4"/>
    <dgm:cxn modelId="{55B84950-D4F3-4448-AD05-F8E59B7C3B6B}" srcId="{976378CD-149E-46CF-A8FB-8084FB6218B0}" destId="{842B74BF-98EB-4557-ACE4-CBDF1100B85D}" srcOrd="0" destOrd="0" parTransId="{B83F903D-327F-4521-8150-4885275957C5}" sibTransId="{21570441-D450-4551-9F41-395F021B5095}"/>
    <dgm:cxn modelId="{7D416EB6-213F-44D2-AF95-677834F994C6}" srcId="{976378CD-149E-46CF-A8FB-8084FB6218B0}" destId="{A76E6B1E-E5B1-419A-B6D6-538637064360}" srcOrd="1" destOrd="0" parTransId="{BFFDC081-74CE-412B-B826-CCA946E6B2D6}" sibTransId="{61D6B900-13A0-4E7C-A99A-6ECD1312C296}"/>
    <dgm:cxn modelId="{5BAF70E1-3EC3-4AB9-8C5E-EE5A07FFBDC7}" type="presParOf" srcId="{A76C70F3-4FB4-4A70-A641-27CC363D081E}" destId="{73AEB194-03AD-4495-8E06-F30DC8B0A8CF}" srcOrd="0" destOrd="0" presId="urn:microsoft.com/office/officeart/2005/8/layout/process4"/>
    <dgm:cxn modelId="{2AC4F804-41C1-4843-B6FB-3418C22EE016}" type="presParOf" srcId="{73AEB194-03AD-4495-8E06-F30DC8B0A8CF}" destId="{F3A6D7A5-40E0-433B-85F1-AC713521CECA}" srcOrd="0" destOrd="0" presId="urn:microsoft.com/office/officeart/2005/8/layout/process4"/>
    <dgm:cxn modelId="{8A63F0F5-C89D-4E2D-AC3A-BBBF5730A4A5}" type="presParOf" srcId="{A76C70F3-4FB4-4A70-A641-27CC363D081E}" destId="{EDCF80AF-4F6A-4290-9E89-4DABC6BA82FC}" srcOrd="1" destOrd="0" presId="urn:microsoft.com/office/officeart/2005/8/layout/process4"/>
    <dgm:cxn modelId="{E9FC778C-09DC-4E31-AA5A-122B490EE577}" type="presParOf" srcId="{A76C70F3-4FB4-4A70-A641-27CC363D081E}" destId="{BAA75C75-536A-4135-A995-8D13F2C5AE4A}" srcOrd="2" destOrd="0" presId="urn:microsoft.com/office/officeart/2005/8/layout/process4"/>
    <dgm:cxn modelId="{187242E5-A480-4707-B5E5-9EE50FDC3B35}" type="presParOf" srcId="{BAA75C75-536A-4135-A995-8D13F2C5AE4A}" destId="{ECED0927-2AB4-410F-B10B-D56232EF8595}" srcOrd="0" destOrd="0" presId="urn:microsoft.com/office/officeart/2005/8/layout/process4"/>
    <dgm:cxn modelId="{BD879671-CA54-482D-B4A7-9A98F02C15FD}" type="presParOf" srcId="{A76C70F3-4FB4-4A70-A641-27CC363D081E}" destId="{3B8F67EA-3A1E-4E50-8ADE-589CE71C285B}" srcOrd="3" destOrd="0" presId="urn:microsoft.com/office/officeart/2005/8/layout/process4"/>
    <dgm:cxn modelId="{F97F3E39-5850-4D8B-83F9-9BADA301B4BE}" type="presParOf" srcId="{A76C70F3-4FB4-4A70-A641-27CC363D081E}" destId="{C7A19099-2E7E-4819-A905-43D958A9F2AF}" srcOrd="4" destOrd="0" presId="urn:microsoft.com/office/officeart/2005/8/layout/process4"/>
    <dgm:cxn modelId="{E21BEC60-1E94-4EA3-A06B-E166F22FBAA1}" type="presParOf" srcId="{C7A19099-2E7E-4819-A905-43D958A9F2AF}" destId="{897C9C0A-3EF5-432B-A200-CB1DAFE58DC2}" srcOrd="0" destOrd="0" presId="urn:microsoft.com/office/officeart/2005/8/layout/process4"/>
    <dgm:cxn modelId="{24EAD2AF-2B2F-4251-922C-37A80B1E4C35}" type="presParOf" srcId="{A76C70F3-4FB4-4A70-A641-27CC363D081E}" destId="{665FCAAB-3489-41B5-A5A3-4963B272E982}" srcOrd="5" destOrd="0" presId="urn:microsoft.com/office/officeart/2005/8/layout/process4"/>
    <dgm:cxn modelId="{FF2CF002-8E53-46D8-B061-6482EE7F7C50}" type="presParOf" srcId="{A76C70F3-4FB4-4A70-A641-27CC363D081E}" destId="{2840B244-4A4B-4BE1-8DE3-0F1CDEA6DF87}" srcOrd="6" destOrd="0" presId="urn:microsoft.com/office/officeart/2005/8/layout/process4"/>
    <dgm:cxn modelId="{51E66A38-9D66-47C0-9555-A8CFF15AB6BD}" type="presParOf" srcId="{2840B244-4A4B-4BE1-8DE3-0F1CDEA6DF87}" destId="{01A77227-675C-49C9-A2EF-AC42481DB63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6D7A5-40E0-433B-85F1-AC713521CECA}">
      <dsp:nvSpPr>
        <dsp:cNvPr id="0" name=""/>
        <dsp:cNvSpPr/>
      </dsp:nvSpPr>
      <dsp:spPr>
        <a:xfrm>
          <a:off x="0" y="3562529"/>
          <a:ext cx="5791200" cy="779394"/>
        </a:xfrm>
        <a:prstGeom prst="rect">
          <a:avLst/>
        </a:prstGeom>
        <a:solidFill>
          <a:srgbClr val="7CD74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50% OF THE LOTTERY INCOME GOES TO PRIZE WINNERS, AND THE REST BE USED TO FULFILL OUR MISSION</a:t>
          </a:r>
          <a:endParaRPr lang="en-US" sz="1700" b="1" kern="1200" dirty="0"/>
        </a:p>
      </dsp:txBody>
      <dsp:txXfrm>
        <a:off x="0" y="3562529"/>
        <a:ext cx="5791200" cy="779394"/>
      </dsp:txXfrm>
    </dsp:sp>
    <dsp:sp modelId="{ECED0927-2AB4-410F-B10B-D56232EF8595}">
      <dsp:nvSpPr>
        <dsp:cNvPr id="0" name=""/>
        <dsp:cNvSpPr/>
      </dsp:nvSpPr>
      <dsp:spPr>
        <a:xfrm rot="10800000">
          <a:off x="0" y="2375511"/>
          <a:ext cx="5791200" cy="1198708"/>
        </a:xfrm>
        <a:prstGeom prst="upArrowCallout">
          <a:avLst/>
        </a:prstGeom>
        <a:solidFill>
          <a:srgbClr val="009A4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EACH MEMBER ENTERING THE LOTTERY FOR A GIVEN YEAR HAS 1 IN 2000 CHANCE TO WIN $200,000</a:t>
          </a:r>
          <a:endParaRPr lang="en-US" sz="1700" b="1" kern="1200" dirty="0"/>
        </a:p>
      </dsp:txBody>
      <dsp:txXfrm rot="10800000">
        <a:off x="0" y="2375511"/>
        <a:ext cx="5791200" cy="778884"/>
      </dsp:txXfrm>
    </dsp:sp>
    <dsp:sp modelId="{897C9C0A-3EF5-432B-A200-CB1DAFE58DC2}">
      <dsp:nvSpPr>
        <dsp:cNvPr id="0" name=""/>
        <dsp:cNvSpPr/>
      </dsp:nvSpPr>
      <dsp:spPr>
        <a:xfrm rot="10800000">
          <a:off x="0" y="1188494"/>
          <a:ext cx="5791200" cy="1198708"/>
        </a:xfrm>
        <a:prstGeom prst="upArrowCallout">
          <a:avLst/>
        </a:prstGeom>
        <a:solidFill>
          <a:srgbClr val="4BD0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TO OBTAIN AT LEAST $1 BILLION A YEAR, SELL $200 LOTTERIES TO AT LEAST 5 MILLION “CAL-SOLAR” MEMBERS EACH YEAR</a:t>
          </a:r>
          <a:endParaRPr lang="en-US" sz="1700" b="1" kern="1200" dirty="0"/>
        </a:p>
      </dsp:txBody>
      <dsp:txXfrm rot="10800000">
        <a:off x="0" y="1188494"/>
        <a:ext cx="5791200" cy="778884"/>
      </dsp:txXfrm>
    </dsp:sp>
    <dsp:sp modelId="{01A77227-675C-49C9-A2EF-AC42481DB633}">
      <dsp:nvSpPr>
        <dsp:cNvPr id="0" name=""/>
        <dsp:cNvSpPr/>
      </dsp:nvSpPr>
      <dsp:spPr>
        <a:xfrm rot="10800000">
          <a:off x="0" y="1476"/>
          <a:ext cx="5791200" cy="1198708"/>
        </a:xfrm>
        <a:prstGeom prst="upArrowCallout">
          <a:avLst/>
        </a:prstGeom>
        <a:solidFill>
          <a:srgbClr val="0066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GET AT LEAST 20 MILLION MEMBERS ON OUR ONLINE NETWORK “CAL-SOLAR”</a:t>
          </a:r>
          <a:endParaRPr lang="en-US" sz="1700" b="1" kern="1200" dirty="0"/>
        </a:p>
      </dsp:txBody>
      <dsp:txXfrm rot="10800000">
        <a:off x="0" y="1476"/>
        <a:ext cx="5791200" cy="778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2130425"/>
            <a:ext cx="55626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3886200"/>
            <a:ext cx="55626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18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10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24200" y="274638"/>
            <a:ext cx="3352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7604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2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9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199" y="4406900"/>
            <a:ext cx="53705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199" y="2906713"/>
            <a:ext cx="53705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5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600200"/>
            <a:ext cx="2743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600200"/>
            <a:ext cx="2743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2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200" y="1535113"/>
            <a:ext cx="2743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24200" y="2174875"/>
            <a:ext cx="2743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43600" y="1535113"/>
            <a:ext cx="2743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43600" y="2174875"/>
            <a:ext cx="2743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0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020187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1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2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73050"/>
            <a:ext cx="2590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273050"/>
            <a:ext cx="2819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4200" y="1435100"/>
            <a:ext cx="2590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07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4800600"/>
            <a:ext cx="5562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24200" y="612775"/>
            <a:ext cx="5562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4200" y="5367338"/>
            <a:ext cx="5562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>
                <a:solidFill>
                  <a:srgbClr val="00B0F0"/>
                </a:solidFill>
              </a:defRPr>
            </a:lvl1pPr>
          </a:lstStyle>
          <a:p>
            <a:fld id="{235D38F9-7C28-4557-BF85-5F0C035C32DB}" type="datetimeFigureOut">
              <a:rPr lang="en-US" smtClean="0"/>
              <a:pPr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7F06-A663-4655-9547-367958F12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8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200" y="1600200"/>
            <a:ext cx="5562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D38F9-7C28-4557-BF85-5F0C035C32DB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B0F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B0F0"/>
                </a:solidFill>
              </a:defRPr>
            </a:lvl1pPr>
          </a:lstStyle>
          <a:p>
            <a:fld id="{22BC7F06-A663-4655-9547-367958F12D3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-15875"/>
            <a:ext cx="2957513" cy="688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977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B0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B0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B0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667000"/>
            <a:ext cx="5029200" cy="3592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0" y="559272"/>
            <a:ext cx="594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6000" b="1" dirty="0" smtClean="0">
                <a:solidFill>
                  <a:srgbClr val="00B0F0"/>
                </a:solidFill>
              </a:rP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9801" y="228600"/>
            <a:ext cx="297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>
                <a:solidFill>
                  <a:srgbClr val="4BD0FF"/>
                </a:solidFill>
              </a:rPr>
              <a:t>DENNIS PAN   9/14/2011</a:t>
            </a:r>
            <a:endParaRPr lang="en-US" sz="900" dirty="0">
              <a:solidFill>
                <a:srgbClr val="4BD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0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 rot="16200000">
            <a:off x="5990554" y="3374473"/>
            <a:ext cx="3169919" cy="294208"/>
          </a:xfrm>
          <a:custGeom>
            <a:avLst/>
            <a:gdLst>
              <a:gd name="connsiteX0" fmla="*/ 0 w 3169919"/>
              <a:gd name="connsiteY0" fmla="*/ 0 h 294208"/>
              <a:gd name="connsiteX1" fmla="*/ 3169919 w 3169919"/>
              <a:gd name="connsiteY1" fmla="*/ 0 h 294208"/>
              <a:gd name="connsiteX2" fmla="*/ 3169919 w 3169919"/>
              <a:gd name="connsiteY2" fmla="*/ 294208 h 294208"/>
              <a:gd name="connsiteX3" fmla="*/ 0 w 3169919"/>
              <a:gd name="connsiteY3" fmla="*/ 294208 h 294208"/>
              <a:gd name="connsiteX4" fmla="*/ 0 w 3169919"/>
              <a:gd name="connsiteY4" fmla="*/ 0 h 294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94208">
                <a:moveTo>
                  <a:pt x="0" y="0"/>
                </a:moveTo>
                <a:lnTo>
                  <a:pt x="3169919" y="0"/>
                </a:lnTo>
                <a:lnTo>
                  <a:pt x="3169919" y="294208"/>
                </a:lnTo>
                <a:lnTo>
                  <a:pt x="0" y="2942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9475" bIns="-1" numCol="1" spcCol="1270" anchor="t" anchorCtr="0">
            <a:noAutofit/>
          </a:bodyPr>
          <a:lstStyle/>
          <a:p>
            <a:pPr lvl="0" algn="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kern="1200"/>
          </a:p>
        </p:txBody>
      </p:sp>
      <p:sp>
        <p:nvSpPr>
          <p:cNvPr id="3" name="TextBox 2"/>
          <p:cNvSpPr txBox="1"/>
          <p:nvPr/>
        </p:nvSpPr>
        <p:spPr>
          <a:xfrm>
            <a:off x="3048000" y="559272"/>
            <a:ext cx="5943600" cy="5045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4000" b="1" dirty="0" smtClean="0">
                <a:solidFill>
                  <a:srgbClr val="00B0F0"/>
                </a:solidFill>
              </a:rPr>
              <a:t>MISSION</a:t>
            </a:r>
          </a:p>
          <a:p>
            <a:pPr marL="342900" lvl="1" indent="-34290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B0F0"/>
                </a:solidFill>
              </a:rPr>
              <a:t>INSTALL PV SYSTEMS WITH A COMBINED CAPACITY OF 80MW IN CALIFORNIA BY THE END OF EACH YEAR</a:t>
            </a:r>
          </a:p>
          <a:p>
            <a:pPr marL="0" lvl="1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1000" b="1" dirty="0" smtClean="0">
              <a:solidFill>
                <a:srgbClr val="00B0F0"/>
              </a:solidFill>
            </a:endParaRPr>
          </a:p>
          <a:p>
            <a:pPr marL="342900" lvl="1" indent="-34290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B0F0"/>
                </a:solidFill>
              </a:rPr>
              <a:t>PROVIDE QUALITY RENEWABLE ENERGY RELATED JOBS TO 1000 COLLEGE GRADUATES IN CALIFORNIA</a:t>
            </a:r>
          </a:p>
          <a:p>
            <a:pPr marL="0" lvl="1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1000" b="1" dirty="0" smtClean="0">
              <a:solidFill>
                <a:srgbClr val="00B0F0"/>
              </a:solidFill>
            </a:endParaRPr>
          </a:p>
          <a:p>
            <a:pPr marL="342900" lvl="1" indent="-34290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B0F0"/>
                </a:solidFill>
              </a:rPr>
              <a:t>PROVIDE SCHOLARSHIPS TO A MAXIMUM OF 3000 UNIVERSITY STUDENTS IN CALIFORNIA</a:t>
            </a:r>
          </a:p>
          <a:p>
            <a:pPr marL="0" lvl="1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1000" b="1" dirty="0" smtClean="0">
              <a:solidFill>
                <a:srgbClr val="00B0F0"/>
              </a:solidFill>
            </a:endParaRPr>
          </a:p>
          <a:p>
            <a:pPr marL="342900" lvl="1" indent="-34290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B0F0"/>
                </a:solidFill>
              </a:rPr>
              <a:t>INCREASE AWARENESS ON RENEWABLE ENERGY AMONG K-12 STUDENTS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9801" y="228600"/>
            <a:ext cx="297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>
                <a:solidFill>
                  <a:srgbClr val="4BD0FF"/>
                </a:solidFill>
              </a:rPr>
              <a:t>DENNIS PAN   9/14/2011</a:t>
            </a:r>
            <a:endParaRPr lang="en-US" sz="900" dirty="0">
              <a:solidFill>
                <a:srgbClr val="4BD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05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 rot="16200000">
            <a:off x="3127248" y="3374473"/>
            <a:ext cx="3169919" cy="294208"/>
          </a:xfrm>
          <a:custGeom>
            <a:avLst/>
            <a:gdLst>
              <a:gd name="connsiteX0" fmla="*/ 0 w 3169919"/>
              <a:gd name="connsiteY0" fmla="*/ 0 h 294208"/>
              <a:gd name="connsiteX1" fmla="*/ 3169919 w 3169919"/>
              <a:gd name="connsiteY1" fmla="*/ 0 h 294208"/>
              <a:gd name="connsiteX2" fmla="*/ 3169919 w 3169919"/>
              <a:gd name="connsiteY2" fmla="*/ 294208 h 294208"/>
              <a:gd name="connsiteX3" fmla="*/ 0 w 3169919"/>
              <a:gd name="connsiteY3" fmla="*/ 294208 h 294208"/>
              <a:gd name="connsiteX4" fmla="*/ 0 w 3169919"/>
              <a:gd name="connsiteY4" fmla="*/ 0 h 294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94208">
                <a:moveTo>
                  <a:pt x="0" y="0"/>
                </a:moveTo>
                <a:lnTo>
                  <a:pt x="3169919" y="0"/>
                </a:lnTo>
                <a:lnTo>
                  <a:pt x="3169919" y="294208"/>
                </a:lnTo>
                <a:lnTo>
                  <a:pt x="0" y="2942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9475" bIns="-1" numCol="1" spcCol="1270" anchor="t" anchorCtr="0">
            <a:noAutofit/>
          </a:bodyPr>
          <a:lstStyle/>
          <a:p>
            <a:pPr lvl="0" algn="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kern="1200"/>
          </a:p>
        </p:txBody>
      </p:sp>
      <p:sp>
        <p:nvSpPr>
          <p:cNvPr id="3" name="TextBox 2"/>
          <p:cNvSpPr txBox="1"/>
          <p:nvPr/>
        </p:nvSpPr>
        <p:spPr>
          <a:xfrm>
            <a:off x="3048000" y="559272"/>
            <a:ext cx="5943600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4000" b="1" dirty="0" smtClean="0">
                <a:solidFill>
                  <a:srgbClr val="00B0F0"/>
                </a:solidFill>
              </a:rPr>
              <a:t>FUND COLLECTION</a:t>
            </a:r>
          </a:p>
          <a:p>
            <a:pPr marL="0" lvl="1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b="1" dirty="0" smtClean="0">
                <a:solidFill>
                  <a:srgbClr val="00B0F0"/>
                </a:solidFill>
              </a:rPr>
              <a:t>TO GET THE FUND WE NEED TO FULFILL OUR MISSION, WE USE THE LOTTERY SYSTEM:</a:t>
            </a:r>
          </a:p>
          <a:p>
            <a:pPr marL="342900" lvl="1" indent="-34290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Char char="v"/>
            </a:pPr>
            <a:endParaRPr lang="en-US" sz="24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66929170"/>
              </p:ext>
            </p:extLst>
          </p:nvPr>
        </p:nvGraphicFramePr>
        <p:xfrm>
          <a:off x="3154680" y="2057400"/>
          <a:ext cx="5791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19801" y="228600"/>
            <a:ext cx="297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>
                <a:solidFill>
                  <a:srgbClr val="4BD0FF"/>
                </a:solidFill>
              </a:rPr>
              <a:t>DENNIS PAN   9/14/2011</a:t>
            </a:r>
            <a:endParaRPr lang="en-US" sz="900" dirty="0">
              <a:solidFill>
                <a:srgbClr val="4BD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35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0"/>
            <a:ext cx="6094196" cy="4851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0" y="559272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4000" b="1" dirty="0" smtClean="0">
                <a:solidFill>
                  <a:srgbClr val="00B0F0"/>
                </a:solidFill>
              </a:rPr>
              <a:t>UTILIZING FUND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9801" y="228600"/>
            <a:ext cx="297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>
                <a:solidFill>
                  <a:srgbClr val="4BD0FF"/>
                </a:solidFill>
              </a:rPr>
              <a:t>DENNIS PAN   9/14/2011</a:t>
            </a:r>
            <a:endParaRPr lang="en-US" sz="900" dirty="0">
              <a:solidFill>
                <a:srgbClr val="4BD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23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559272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4000" b="1" dirty="0" smtClean="0">
                <a:solidFill>
                  <a:srgbClr val="00B0F0"/>
                </a:solidFill>
              </a:rPr>
              <a:t>OUTCOMES WE WANT</a:t>
            </a:r>
          </a:p>
        </p:txBody>
      </p:sp>
      <p:sp>
        <p:nvSpPr>
          <p:cNvPr id="3" name="Rectangle 2"/>
          <p:cNvSpPr/>
          <p:nvPr/>
        </p:nvSpPr>
        <p:spPr>
          <a:xfrm>
            <a:off x="2971800" y="6627168"/>
            <a:ext cx="6858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solidFill>
                  <a:srgbClr val="4BD0FF"/>
                </a:solidFill>
              </a:rPr>
              <a:t>[1] http</a:t>
            </a:r>
            <a:r>
              <a:rPr lang="en-US" sz="900" dirty="0">
                <a:solidFill>
                  <a:srgbClr val="4BD0FF"/>
                </a:solidFill>
              </a:rPr>
              <a:t>://www.kyocerasolar.com/buy/pv_calculator.html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9801" y="228600"/>
            <a:ext cx="297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>
                <a:solidFill>
                  <a:srgbClr val="4BD0FF"/>
                </a:solidFill>
              </a:rPr>
              <a:t>DENNIS PAN   9/14/2011</a:t>
            </a:r>
            <a:endParaRPr lang="en-US" sz="900" dirty="0">
              <a:solidFill>
                <a:srgbClr val="4BD0FF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 rot="16200000">
            <a:off x="3066406" y="3682897"/>
            <a:ext cx="3373119" cy="257432"/>
          </a:xfrm>
          <a:custGeom>
            <a:avLst/>
            <a:gdLst>
              <a:gd name="connsiteX0" fmla="*/ 0 w 3169919"/>
              <a:gd name="connsiteY0" fmla="*/ 0 h 294208"/>
              <a:gd name="connsiteX1" fmla="*/ 3169919 w 3169919"/>
              <a:gd name="connsiteY1" fmla="*/ 0 h 294208"/>
              <a:gd name="connsiteX2" fmla="*/ 3169919 w 3169919"/>
              <a:gd name="connsiteY2" fmla="*/ 294208 h 294208"/>
              <a:gd name="connsiteX3" fmla="*/ 0 w 3169919"/>
              <a:gd name="connsiteY3" fmla="*/ 294208 h 294208"/>
              <a:gd name="connsiteX4" fmla="*/ 0 w 3169919"/>
              <a:gd name="connsiteY4" fmla="*/ 0 h 294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9919" h="294208">
                <a:moveTo>
                  <a:pt x="0" y="0"/>
                </a:moveTo>
                <a:lnTo>
                  <a:pt x="3169919" y="0"/>
                </a:lnTo>
                <a:lnTo>
                  <a:pt x="3169919" y="294208"/>
                </a:lnTo>
                <a:lnTo>
                  <a:pt x="0" y="2942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59475" bIns="-1" numCol="1" spcCol="1270" anchor="t" anchorCtr="0">
            <a:noAutofit/>
          </a:bodyPr>
          <a:lstStyle/>
          <a:p>
            <a:pPr lvl="0" algn="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kern="1200"/>
          </a:p>
        </p:txBody>
      </p:sp>
      <p:grpSp>
        <p:nvGrpSpPr>
          <p:cNvPr id="6" name="Group 5"/>
          <p:cNvGrpSpPr/>
          <p:nvPr/>
        </p:nvGrpSpPr>
        <p:grpSpPr>
          <a:xfrm>
            <a:off x="3063240" y="1307592"/>
            <a:ext cx="5943600" cy="1167618"/>
            <a:chOff x="0" y="3562529"/>
            <a:chExt cx="5791200" cy="77939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Rectangle 6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solidFill>
              <a:srgbClr val="7CD749"/>
            </a:solidFill>
            <a:ln>
              <a:noFill/>
            </a:ln>
            <a:effectLst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marL="0" lvl="1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2200" b="1" dirty="0">
                  <a:solidFill>
                    <a:schemeClr val="bg1"/>
                  </a:solidFill>
                </a:rPr>
                <a:t>INSTALLING 80MW OF PV SYSTEMS/YEAR TO CUT CO2 EMISSIONS BY 124 MILLION </a:t>
              </a:r>
              <a:r>
                <a:rPr lang="en-US" sz="2200" b="1" dirty="0" smtClean="0">
                  <a:solidFill>
                    <a:schemeClr val="bg1"/>
                  </a:solidFill>
                </a:rPr>
                <a:t>LBS/YEAR</a:t>
              </a:r>
              <a:endParaRPr lang="en-US" sz="2200" b="1" dirty="0">
                <a:solidFill>
                  <a:schemeClr val="bg1"/>
                </a:solidFill>
              </a:endParaRPr>
            </a:p>
            <a:p>
              <a:pPr marL="0" lvl="1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900" b="1" dirty="0">
                  <a:solidFill>
                    <a:schemeClr val="bg1"/>
                  </a:solidFill>
                </a:rPr>
                <a:t>NOTE: A 4KW PV SYSTEM ELIMINATES 6224 LB OF CO2</a:t>
              </a:r>
              <a:r>
                <a:rPr lang="en-US" sz="900" b="1" baseline="30000" dirty="0">
                  <a:solidFill>
                    <a:schemeClr val="bg1"/>
                  </a:solidFill>
                </a:rPr>
                <a:t>[1]</a:t>
              </a:r>
              <a:r>
                <a:rPr lang="en-US" sz="900" b="1" dirty="0">
                  <a:solidFill>
                    <a:schemeClr val="bg1"/>
                  </a:solidFill>
                </a:rPr>
                <a:t>, AND MULTIPLY THAT BY 20000 TO GET 124 MILLION </a:t>
              </a:r>
              <a:r>
                <a:rPr lang="en-US" sz="900" b="1" dirty="0" smtClean="0">
                  <a:solidFill>
                    <a:schemeClr val="bg1"/>
                  </a:solidFill>
                </a:rPr>
                <a:t>LBS</a:t>
              </a:r>
              <a:endParaRPr lang="en-US" sz="9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63240" y="2604946"/>
            <a:ext cx="5943600" cy="1167618"/>
            <a:chOff x="0" y="3562529"/>
            <a:chExt cx="5791200" cy="77939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0" name="Rectangle 9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solidFill>
              <a:srgbClr val="7CD749"/>
            </a:solidFill>
            <a:ln>
              <a:noFill/>
            </a:ln>
            <a:effectLst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marL="0" lvl="1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2200" b="1" dirty="0" smtClean="0">
                  <a:solidFill>
                    <a:schemeClr val="bg1"/>
                  </a:solidFill>
                </a:rPr>
                <a:t>FINANCIALLY SUPPORT 3000 UNIVERSITY STUDENTS ALL THE WAY TO GRADUATION</a:t>
              </a:r>
              <a:endParaRPr lang="en-US" sz="9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63240" y="3902300"/>
            <a:ext cx="5943600" cy="1167618"/>
            <a:chOff x="0" y="3562529"/>
            <a:chExt cx="5791200" cy="77939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Rectangle 12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solidFill>
              <a:srgbClr val="7CD749"/>
            </a:solidFill>
            <a:ln>
              <a:noFill/>
            </a:ln>
            <a:effectLst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marL="0" lvl="1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2200" b="1" dirty="0" smtClean="0">
                  <a:solidFill>
                    <a:schemeClr val="bg1"/>
                  </a:solidFill>
                </a:rPr>
                <a:t>GOOD PAY, HEALTH INSURANCE, AND WORK EXPERIENCES TO 1000 COLLEGE GRADUATES WORKING ON OUR PV PROJECTS</a:t>
              </a:r>
              <a:endParaRPr lang="en-US" sz="9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63240" y="5199654"/>
            <a:ext cx="5943600" cy="1167618"/>
            <a:chOff x="0" y="3562529"/>
            <a:chExt cx="5791200" cy="77939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6" name="Rectangle 15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solidFill>
              <a:srgbClr val="7CD749"/>
            </a:solidFill>
            <a:ln>
              <a:noFill/>
            </a:ln>
            <a:effectLst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0" y="3562529"/>
              <a:ext cx="5791200" cy="779394"/>
            </a:xfrm>
            <a:prstGeom prst="rect">
              <a:avLst/>
            </a:prstGeom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marL="0" lvl="1" defTabSz="11557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2200" b="1" dirty="0" smtClean="0">
                  <a:solidFill>
                    <a:schemeClr val="bg1"/>
                  </a:solidFill>
                </a:rPr>
                <a:t>INSPIRE THOUSANDS OF K-12 STUDENTS IN CALIFORNIA TO BECOME ENVIRONMENTALLY CONSCIOUS LEADERS</a:t>
              </a:r>
              <a:endParaRPr lang="en-US" sz="9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934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246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CA_Template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dennisypan</dc:creator>
  <cp:lastModifiedBy>dennisypan</cp:lastModifiedBy>
  <cp:revision>5</cp:revision>
  <dcterms:created xsi:type="dcterms:W3CDTF">2011-12-17T03:40:20Z</dcterms:created>
  <dcterms:modified xsi:type="dcterms:W3CDTF">2011-12-17T03:49:08Z</dcterms:modified>
</cp:coreProperties>
</file>